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2.png" ContentType="image/png"/>
  <Override PartName="/ppt/media/image9.png" ContentType="image/png"/>
  <Override PartName="/ppt/media/image10.png" ContentType="image/png"/>
  <Override PartName="/ppt/media/image13.png" ContentType="image/png"/>
  <Override PartName="/ppt/media/image8.png" ContentType="image/png"/>
  <Override PartName="/ppt/media/image7.jpeg" ContentType="image/jpeg"/>
  <Override PartName="/ppt/media/image19.png" ContentType="image/png"/>
  <Override PartName="/ppt/media/image1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1.png" ContentType="image/png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797675" cy="9926638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C3614B8-CDD7-4BC6-8E2C-4B0D864136F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420840" y="1239840"/>
            <a:ext cx="5955120" cy="335016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79680" y="4777200"/>
            <a:ext cx="5437080" cy="39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Insert suitable picture, representing your thesis work in the place of Photo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7"/>
          </p:nvPr>
        </p:nvSpPr>
        <p:spPr>
          <a:xfrm>
            <a:off x="3850560" y="9428760"/>
            <a:ext cx="2944440" cy="49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420840" y="1239840"/>
            <a:ext cx="5955120" cy="335016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79680" y="4777200"/>
            <a:ext cx="5437080" cy="39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11"/>
          </p:nvPr>
        </p:nvSpPr>
        <p:spPr>
          <a:xfrm>
            <a:off x="3850560" y="9428760"/>
            <a:ext cx="2944440" cy="49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420840" y="1239840"/>
            <a:ext cx="5955120" cy="335016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79680" y="4777200"/>
            <a:ext cx="5437080" cy="39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12"/>
          </p:nvPr>
        </p:nvSpPr>
        <p:spPr>
          <a:xfrm>
            <a:off x="3850560" y="9428760"/>
            <a:ext cx="2944440" cy="49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420840" y="1239840"/>
            <a:ext cx="5955120" cy="335016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79680" y="4777200"/>
            <a:ext cx="5437080" cy="39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13"/>
          </p:nvPr>
        </p:nvSpPr>
        <p:spPr>
          <a:xfrm>
            <a:off x="3850560" y="9428760"/>
            <a:ext cx="2944440" cy="49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420840" y="1239840"/>
            <a:ext cx="5955120" cy="335016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79680" y="4777200"/>
            <a:ext cx="5437080" cy="39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8"/>
          </p:nvPr>
        </p:nvSpPr>
        <p:spPr>
          <a:xfrm>
            <a:off x="3850560" y="9428760"/>
            <a:ext cx="2944440" cy="49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420840" y="1239840"/>
            <a:ext cx="5955120" cy="335016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79680" y="4777200"/>
            <a:ext cx="5437080" cy="39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9"/>
          </p:nvPr>
        </p:nvSpPr>
        <p:spPr>
          <a:xfrm>
            <a:off x="3850560" y="9428760"/>
            <a:ext cx="2944440" cy="49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420840" y="1239840"/>
            <a:ext cx="5955120" cy="335016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79680" y="4777200"/>
            <a:ext cx="5437080" cy="39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10"/>
          </p:nvPr>
        </p:nvSpPr>
        <p:spPr>
          <a:xfrm>
            <a:off x="3850560" y="9428760"/>
            <a:ext cx="2944440" cy="49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64586A-EDBA-4D53-A059-CAC2A4055D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961586-F3A8-4015-BAA6-665120F6194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693D7F-4AAF-4E1A-931D-31AF43F531D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CCFA1B-400A-4F55-A3F1-F6870ABD74E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E52C1C-E69D-4065-80FF-4375059E52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44943A-DE73-4D53-BC12-A9D9222718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C75693-F8F5-4142-A0BD-B3A87732FC8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CA1B6D-96ED-4A61-A733-4BDCC8372E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CFC1C6-99C9-44CA-9414-DA5B2DD473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22EB5C-3349-4C3C-8098-5E899FDD2A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052C33-39F8-43EB-9BB1-611969627A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DC38F3-08BC-4328-89A6-B5195EC054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65989FE0-3785-4460-BF9D-7B1AC592EDC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15"/>
          <p:cNvCxnSpPr/>
          <p:nvPr/>
        </p:nvCxnSpPr>
        <p:spPr>
          <a:xfrm>
            <a:off x="0" y="759960"/>
            <a:ext cx="12192840" cy="1080"/>
          </a:xfrm>
          <a:prstGeom prst="straightConnector1">
            <a:avLst/>
          </a:prstGeom>
          <a:ln w="38100">
            <a:solidFill>
              <a:srgbClr val="c55a11"/>
            </a:solidFill>
            <a:round/>
          </a:ln>
        </p:spPr>
      </p:cxnSp>
      <p:sp>
        <p:nvSpPr>
          <p:cNvPr id="42" name="Rectangle 12"/>
          <p:cNvSpPr/>
          <p:nvPr/>
        </p:nvSpPr>
        <p:spPr>
          <a:xfrm>
            <a:off x="0" y="6513840"/>
            <a:ext cx="11350800" cy="3459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Aft>
                <a:spcPts val="799"/>
              </a:spcAft>
            </a:pPr>
            <a:endParaRPr b="0" i="1" lang="en-GB" sz="1600" spc="-1" strike="noStrike">
              <a:solidFill>
                <a:schemeClr val="lt1"/>
              </a:solidFill>
              <a:latin typeface="Tw Cen MT"/>
              <a:ea typeface="DejaVu Sans"/>
            </a:endParaRPr>
          </a:p>
        </p:txBody>
      </p:sp>
      <p:sp>
        <p:nvSpPr>
          <p:cNvPr id="43" name="Rectangle 13"/>
          <p:cNvSpPr/>
          <p:nvPr/>
        </p:nvSpPr>
        <p:spPr>
          <a:xfrm>
            <a:off x="11895120" y="6523920"/>
            <a:ext cx="295920" cy="3459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Aft>
                <a:spcPts val="799"/>
              </a:spcAft>
            </a:pPr>
            <a:endParaRPr b="0" i="1" lang="en-GB" sz="1600" spc="-1" strike="noStrike">
              <a:solidFill>
                <a:schemeClr val="lt1"/>
              </a:solidFill>
              <a:latin typeface="Tw Cen MT"/>
              <a:ea typeface="DejaVu Sans"/>
            </a:endParaRPr>
          </a:p>
        </p:txBody>
      </p:sp>
      <p:sp>
        <p:nvSpPr>
          <p:cNvPr id="44" name="Rectangle 14"/>
          <p:cNvSpPr/>
          <p:nvPr/>
        </p:nvSpPr>
        <p:spPr>
          <a:xfrm>
            <a:off x="11426760" y="6518160"/>
            <a:ext cx="406440" cy="3459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Aft>
                <a:spcPts val="799"/>
              </a:spcAft>
            </a:pPr>
            <a:endParaRPr b="0" i="1" lang="en-GB" sz="1600" spc="-1" strike="noStrike">
              <a:solidFill>
                <a:schemeClr val="lt1"/>
              </a:solidFill>
              <a:latin typeface="Tw Cen MT"/>
              <a:ea typeface="DejaVu Sans"/>
            </a:endParaRPr>
          </a:p>
        </p:txBody>
      </p:sp>
      <p:sp>
        <p:nvSpPr>
          <p:cNvPr id="45" name="Slide Number Placeholder 3"/>
          <p:cNvSpPr/>
          <p:nvPr/>
        </p:nvSpPr>
        <p:spPr>
          <a:xfrm>
            <a:off x="11343240" y="6560640"/>
            <a:ext cx="55080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fld id="{8A9E4B83-E275-4D03-9423-06E20A1FB24E}" type="slidenum">
              <a:rPr b="1" lang="en-US" sz="17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Picture 4" descr=""/>
          <p:cNvPicPr/>
          <p:nvPr/>
        </p:nvPicPr>
        <p:blipFill>
          <a:blip r:embed="rId2"/>
          <a:stretch/>
        </p:blipFill>
        <p:spPr>
          <a:xfrm>
            <a:off x="11351880" y="-5400"/>
            <a:ext cx="849600" cy="734400"/>
          </a:xfrm>
          <a:prstGeom prst="rect">
            <a:avLst/>
          </a:prstGeom>
          <a:ln w="0">
            <a:noFill/>
          </a:ln>
        </p:spPr>
      </p:pic>
      <p:pic>
        <p:nvPicPr>
          <p:cNvPr id="47" name="Picture 3" descr=""/>
          <p:cNvPicPr/>
          <p:nvPr/>
        </p:nvPicPr>
        <p:blipFill>
          <a:blip r:embed="rId3"/>
          <a:stretch/>
        </p:blipFill>
        <p:spPr>
          <a:xfrm>
            <a:off x="41760" y="61920"/>
            <a:ext cx="636480" cy="636480"/>
          </a:xfrm>
          <a:prstGeom prst="rect">
            <a:avLst/>
          </a:prstGeom>
          <a:ln w="0">
            <a:noFill/>
          </a:ln>
        </p:spPr>
      </p:pic>
      <p:sp>
        <p:nvSpPr>
          <p:cNvPr id="48" name="TextBox 5"/>
          <p:cNvSpPr/>
          <p:nvPr/>
        </p:nvSpPr>
        <p:spPr>
          <a:xfrm>
            <a:off x="2179440" y="6446520"/>
            <a:ext cx="78778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4</a:t>
            </a:r>
            <a:r>
              <a:rPr b="0" lang="en-US" sz="2200" spc="-1" strike="noStrike" baseline="30000">
                <a:solidFill>
                  <a:srgbClr val="ffffff"/>
                </a:solidFill>
                <a:latin typeface="Times New Roman"/>
                <a:ea typeface="DejaVu Sans"/>
              </a:rPr>
              <a:t>th</a:t>
            </a:r>
            <a:r>
              <a:rPr b="0" lang="en-US" sz="2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Semester Project Presentation, Department of IT,  July 2023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"/>
          <p:cNvSpPr/>
          <p:nvPr/>
        </p:nvSpPr>
        <p:spPr>
          <a:xfrm>
            <a:off x="0" y="0"/>
            <a:ext cx="12191040" cy="12574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GB" sz="4500" spc="-1" strike="noStrike">
              <a:solidFill>
                <a:schemeClr val="lt1"/>
              </a:solidFill>
              <a:latin typeface="Tw Cen MT"/>
              <a:ea typeface="DejaVu Sans"/>
            </a:endParaRPr>
          </a:p>
        </p:txBody>
      </p:sp>
      <p:sp>
        <p:nvSpPr>
          <p:cNvPr id="94" name="Rectangle 10"/>
          <p:cNvSpPr/>
          <p:nvPr/>
        </p:nvSpPr>
        <p:spPr>
          <a:xfrm>
            <a:off x="0" y="5913000"/>
            <a:ext cx="12191040" cy="9439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Picture 4" descr="An Official Site of Pokhara University – Pokhara University"/>
          <p:cNvPicPr/>
          <p:nvPr/>
        </p:nvPicPr>
        <p:blipFill>
          <a:blip r:embed="rId1"/>
          <a:stretch/>
        </p:blipFill>
        <p:spPr>
          <a:xfrm>
            <a:off x="104760" y="109800"/>
            <a:ext cx="1163520" cy="114768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7" descr=""/>
          <p:cNvPicPr/>
          <p:nvPr/>
        </p:nvPicPr>
        <p:blipFill>
          <a:blip r:embed="rId2"/>
          <a:stretch/>
        </p:blipFill>
        <p:spPr>
          <a:xfrm>
            <a:off x="10793880" y="0"/>
            <a:ext cx="1513440" cy="139392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6" descr="reviewd"/>
          <p:cNvPicPr/>
          <p:nvPr/>
        </p:nvPicPr>
        <p:blipFill>
          <a:blip r:embed="rId3"/>
          <a:srcRect l="7184" t="9938" r="1486" b="0"/>
          <a:stretch/>
        </p:blipFill>
        <p:spPr>
          <a:xfrm>
            <a:off x="4072320" y="1297440"/>
            <a:ext cx="4256640" cy="2818800"/>
          </a:xfrm>
          <a:prstGeom prst="rect">
            <a:avLst/>
          </a:prstGeom>
          <a:ln w="0">
            <a:noFill/>
          </a:ln>
        </p:spPr>
      </p:pic>
      <p:sp>
        <p:nvSpPr>
          <p:cNvPr id="98" name="Text Box 13"/>
          <p:cNvSpPr/>
          <p:nvPr/>
        </p:nvSpPr>
        <p:spPr>
          <a:xfrm>
            <a:off x="228600" y="4572000"/>
            <a:ext cx="9982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Bahnschrift SemiBold"/>
                <a:ea typeface="DejaVu Sans"/>
              </a:rPr>
              <a:t>- A Web-based Freelancing Platform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Box 1"/>
          <p:cNvSpPr/>
          <p:nvPr/>
        </p:nvSpPr>
        <p:spPr>
          <a:xfrm>
            <a:off x="8330040" y="4100760"/>
            <a:ext cx="3860280" cy="16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 </a:t>
            </a:r>
            <a:r>
              <a:rPr b="1" lang="en-US" sz="2400" spc="-1" strike="noStrike">
                <a:solidFill>
                  <a:srgbClr val="0070c0"/>
                </a:solidFill>
                <a:latin typeface="Times New Roman"/>
                <a:ea typeface="DejaVu Sans"/>
              </a:rPr>
              <a:t>Submitted by: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Aayusha Regmi, 201502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Abhinab Khanal, 201503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Raaz Gupta, 201545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Sandesh Khatiwada, 20154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6D1D7E-099A-40B6-B4A1-E35ECAAD753A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imes New Roman"/>
              </a:rPr>
              <a:t>CLASS DIAGRAM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ctangles 30"/>
          <p:cNvSpPr/>
          <p:nvPr/>
        </p:nvSpPr>
        <p:spPr>
          <a:xfrm>
            <a:off x="11412720" y="6390000"/>
            <a:ext cx="4492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9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Content Placeholder 2" descr="CLASS DIAGRAM"/>
          <p:cNvPicPr/>
          <p:nvPr/>
        </p:nvPicPr>
        <p:blipFill>
          <a:blip r:embed="rId1"/>
          <a:stretch/>
        </p:blipFill>
        <p:spPr>
          <a:xfrm>
            <a:off x="1015200" y="891000"/>
            <a:ext cx="10396440" cy="543312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s 5"/>
          <p:cNvSpPr/>
          <p:nvPr/>
        </p:nvSpPr>
        <p:spPr>
          <a:xfrm>
            <a:off x="1019880" y="875160"/>
            <a:ext cx="10402200" cy="5456160"/>
          </a:xfrm>
          <a:prstGeom prst="rect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imes New Roman"/>
              </a:rPr>
              <a:t>SEQUENCE DIAGRAM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Rectangles 30"/>
          <p:cNvSpPr/>
          <p:nvPr/>
        </p:nvSpPr>
        <p:spPr>
          <a:xfrm>
            <a:off x="11351160" y="6390000"/>
            <a:ext cx="51084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10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Content Placeholder 7" descr="sd1"/>
          <p:cNvPicPr/>
          <p:nvPr/>
        </p:nvPicPr>
        <p:blipFill>
          <a:blip r:embed="rId1"/>
          <a:stretch/>
        </p:blipFill>
        <p:spPr>
          <a:xfrm>
            <a:off x="2519640" y="878760"/>
            <a:ext cx="7369200" cy="5172120"/>
          </a:xfrm>
          <a:prstGeom prst="rect">
            <a:avLst/>
          </a:prstGeom>
          <a:ln w="0">
            <a:noFill/>
          </a:ln>
        </p:spPr>
      </p:pic>
      <p:sp>
        <p:nvSpPr>
          <p:cNvPr id="145" name="Text Box 13"/>
          <p:cNvSpPr/>
          <p:nvPr/>
        </p:nvSpPr>
        <p:spPr>
          <a:xfrm>
            <a:off x="3777480" y="5885280"/>
            <a:ext cx="4886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Sequence Diagram for User Registration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w Cen MT"/>
              </a:rPr>
              <a:t>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Content Placeholder 3" descr="sd2"/>
          <p:cNvPicPr/>
          <p:nvPr/>
        </p:nvPicPr>
        <p:blipFill>
          <a:blip r:embed="rId1"/>
          <a:stretch/>
        </p:blipFill>
        <p:spPr>
          <a:xfrm>
            <a:off x="2211840" y="927720"/>
            <a:ext cx="7767360" cy="5059080"/>
          </a:xfrm>
          <a:prstGeom prst="rect">
            <a:avLst/>
          </a:prstGeom>
          <a:ln w="0">
            <a:noFill/>
          </a:ln>
        </p:spPr>
      </p:pic>
      <p:sp>
        <p:nvSpPr>
          <p:cNvPr id="148" name="Text Box 5"/>
          <p:cNvSpPr/>
          <p:nvPr/>
        </p:nvSpPr>
        <p:spPr>
          <a:xfrm>
            <a:off x="4023360" y="5885280"/>
            <a:ext cx="5032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Sequence Diagram for User 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Rectangle 10"/>
          <p:cNvSpPr/>
          <p:nvPr/>
        </p:nvSpPr>
        <p:spPr>
          <a:xfrm>
            <a:off x="0" y="63900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Rectangles 30"/>
          <p:cNvSpPr/>
          <p:nvPr/>
        </p:nvSpPr>
        <p:spPr>
          <a:xfrm>
            <a:off x="11320920" y="6400800"/>
            <a:ext cx="5410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11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w Cen MT"/>
              </a:rPr>
              <a:t>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Content Placeholder 3" descr="sd3"/>
          <p:cNvPicPr/>
          <p:nvPr/>
        </p:nvPicPr>
        <p:blipFill>
          <a:blip r:embed="rId1"/>
          <a:stretch/>
        </p:blipFill>
        <p:spPr>
          <a:xfrm>
            <a:off x="1240920" y="826920"/>
            <a:ext cx="9708840" cy="5246640"/>
          </a:xfrm>
          <a:prstGeom prst="rect">
            <a:avLst/>
          </a:prstGeom>
          <a:ln w="0">
            <a:noFill/>
          </a:ln>
        </p:spPr>
      </p:pic>
      <p:sp>
        <p:nvSpPr>
          <p:cNvPr id="153" name="Text Box 4"/>
          <p:cNvSpPr/>
          <p:nvPr/>
        </p:nvSpPr>
        <p:spPr>
          <a:xfrm>
            <a:off x="3797280" y="5928840"/>
            <a:ext cx="459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Sequence Diagram for Posting a Job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Rectangles 5"/>
          <p:cNvSpPr/>
          <p:nvPr/>
        </p:nvSpPr>
        <p:spPr>
          <a:xfrm>
            <a:off x="11320920" y="6390000"/>
            <a:ext cx="5410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12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w Cen MT"/>
              </a:rPr>
              <a:t>TASKS DONE SO FAR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750600" y="1416600"/>
            <a:ext cx="12093840" cy="474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57200" indent="-457200">
              <a:lnSpc>
                <a:spcPct val="100000"/>
              </a:lnSpc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User Authentication and Authorization.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Verification of user's email by sending OTP.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Addition of Service by Freelancers.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Posting of Jobs.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Integration of Interactive Map.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Client and Freelancer’s Dashboard.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Rectangles 30"/>
          <p:cNvSpPr/>
          <p:nvPr/>
        </p:nvSpPr>
        <p:spPr>
          <a:xfrm>
            <a:off x="11320920" y="6390000"/>
            <a:ext cx="5410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13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w Cen MT"/>
              </a:rPr>
              <a:t>TASKS TO DO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35320" y="1065600"/>
            <a:ext cx="11082960" cy="5100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57200" indent="-457200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Integration of Chat System.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Integration of Online Payment Gateway.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Freelancer Booking System.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Recommendation System.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Reviews and Rating.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Rectangles 30"/>
          <p:cNvSpPr/>
          <p:nvPr/>
        </p:nvSpPr>
        <p:spPr>
          <a:xfrm>
            <a:off x="11320920" y="6390000"/>
            <a:ext cx="5410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14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200" spc="-1" strike="noStrike">
                <a:solidFill>
                  <a:srgbClr val="0070c0"/>
                </a:solidFill>
                <a:latin typeface="Times New Roman"/>
              </a:rPr>
              <a:t>TECHNICAL DESCRIPTION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5" name="Table 4"/>
          <p:cNvGraphicFramePr/>
          <p:nvPr/>
        </p:nvGraphicFramePr>
        <p:xfrm>
          <a:off x="956160" y="1281960"/>
          <a:ext cx="10153080" cy="4825800"/>
        </p:xfrm>
        <a:graphic>
          <a:graphicData uri="http://schemas.openxmlformats.org/drawingml/2006/table">
            <a:tbl>
              <a:tblPr/>
              <a:tblGrid>
                <a:gridCol w="5076720"/>
                <a:gridCol w="5076720"/>
              </a:tblGrid>
              <a:tr h="6577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10000"/>
                        </a:lnSpc>
                      </a:pPr>
                      <a:r>
                        <a:rPr b="1" lang="en-US" sz="2800" spc="-1" strike="noStrike">
                          <a:solidFill>
                            <a:schemeClr val="lt1"/>
                          </a:solidFill>
                          <a:latin typeface="Times New Roman"/>
                        </a:rPr>
                        <a:t>TECHNOLOGY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10000"/>
                        </a:lnSpc>
                      </a:pPr>
                      <a:r>
                        <a:rPr b="1" lang="en-US" sz="2800" spc="-1" strike="noStrike">
                          <a:solidFill>
                            <a:schemeClr val="lt1"/>
                          </a:solidFill>
                          <a:latin typeface="Times New Roman"/>
                        </a:rPr>
                        <a:t>PURPOSE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682560"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HTML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Structure of web pages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</a:tr>
              <a:tr h="657720"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ReactJS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Frontend development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</a:tr>
              <a:tr h="657720"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Node.js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Backend development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</a:tr>
              <a:tr h="657720"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Express.js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Web application framework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</a:tr>
              <a:tr h="657720"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Python and Flask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Recommendation system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</a:tr>
              <a:tr h="657720"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MySQL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2743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Database management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27432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166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Rectangles 30"/>
          <p:cNvSpPr/>
          <p:nvPr/>
        </p:nvSpPr>
        <p:spPr>
          <a:xfrm>
            <a:off x="11412720" y="6390000"/>
            <a:ext cx="5410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15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accent5"/>
                </a:solidFill>
                <a:latin typeface="Times New Roman"/>
              </a:rPr>
              <a:t>GANTT CHART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Box 5"/>
          <p:cNvSpPr/>
          <p:nvPr/>
        </p:nvSpPr>
        <p:spPr>
          <a:xfrm>
            <a:off x="5979960" y="1176120"/>
            <a:ext cx="641988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Rectangles 30"/>
          <p:cNvSpPr/>
          <p:nvPr/>
        </p:nvSpPr>
        <p:spPr>
          <a:xfrm>
            <a:off x="11320920" y="6390000"/>
            <a:ext cx="5410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16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 Box 2"/>
          <p:cNvSpPr/>
          <p:nvPr/>
        </p:nvSpPr>
        <p:spPr>
          <a:xfrm>
            <a:off x="4724280" y="5799600"/>
            <a:ext cx="2441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INCREMENT 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Content Placeholder 6" descr="iteration 1"/>
          <p:cNvPicPr/>
          <p:nvPr/>
        </p:nvPicPr>
        <p:blipFill>
          <a:blip r:embed="rId1"/>
          <a:stretch/>
        </p:blipFill>
        <p:spPr>
          <a:xfrm>
            <a:off x="315000" y="841320"/>
            <a:ext cx="11410560" cy="493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imes New Roman"/>
              </a:rPr>
              <a:t>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Box 2"/>
          <p:cNvSpPr/>
          <p:nvPr/>
        </p:nvSpPr>
        <p:spPr>
          <a:xfrm>
            <a:off x="4895280" y="5875200"/>
            <a:ext cx="2235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INCREMENT II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Rectangles 30"/>
          <p:cNvSpPr/>
          <p:nvPr/>
        </p:nvSpPr>
        <p:spPr>
          <a:xfrm>
            <a:off x="11277000" y="6390000"/>
            <a:ext cx="58500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17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Content Placeholder 5" descr="ITERATION ii"/>
          <p:cNvPicPr/>
          <p:nvPr/>
        </p:nvPicPr>
        <p:blipFill>
          <a:blip r:embed="rId1"/>
          <a:stretch/>
        </p:blipFill>
        <p:spPr>
          <a:xfrm>
            <a:off x="363960" y="892080"/>
            <a:ext cx="11249280" cy="484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accent5"/>
                </a:solidFill>
                <a:latin typeface="Times New Roman"/>
              </a:rPr>
              <a:t>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Box 5"/>
          <p:cNvSpPr/>
          <p:nvPr/>
        </p:nvSpPr>
        <p:spPr>
          <a:xfrm>
            <a:off x="5979960" y="1176120"/>
            <a:ext cx="641988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Rectangles 30"/>
          <p:cNvSpPr/>
          <p:nvPr/>
        </p:nvSpPr>
        <p:spPr>
          <a:xfrm>
            <a:off x="11351160" y="6390000"/>
            <a:ext cx="51084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18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 Box 2"/>
          <p:cNvSpPr/>
          <p:nvPr/>
        </p:nvSpPr>
        <p:spPr>
          <a:xfrm>
            <a:off x="4724280" y="5799600"/>
            <a:ext cx="2441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INCREMENT III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Content Placeholder 4" descr="iteration3"/>
          <p:cNvPicPr/>
          <p:nvPr/>
        </p:nvPicPr>
        <p:blipFill>
          <a:blip r:embed="rId1"/>
          <a:stretch/>
        </p:blipFill>
        <p:spPr>
          <a:xfrm>
            <a:off x="388800" y="867960"/>
            <a:ext cx="11473200" cy="49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200" spc="-1" strike="noStrike">
                <a:solidFill>
                  <a:srgbClr val="0070c0"/>
                </a:solidFill>
                <a:latin typeface="Times New Roman"/>
              </a:rPr>
              <a:t>INTRODUCTION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31360" y="895320"/>
            <a:ext cx="11474640" cy="548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d0d0d"/>
                </a:solidFill>
                <a:latin typeface="Times New Roman"/>
              </a:rPr>
              <a:t>1.</a:t>
            </a:r>
            <a:r>
              <a:rPr b="1" lang="en-US" sz="2800" spc="-1" strike="noStrike">
                <a:solidFill>
                  <a:srgbClr val="0d0d0d"/>
                </a:solidFill>
                <a:latin typeface="Times New Roman"/>
              </a:rPr>
              <a:t> Project Name:</a:t>
            </a:r>
            <a:r>
              <a:rPr b="0" lang="en-US" sz="2800" spc="-1" strike="noStrike">
                <a:solidFill>
                  <a:srgbClr val="0d0d0d"/>
                </a:solidFill>
                <a:latin typeface="Times New Roman"/>
              </a:rPr>
              <a:t> RojgarNepal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d0d0d"/>
                </a:solidFill>
                <a:latin typeface="Times New Roman"/>
              </a:rPr>
              <a:t>2. </a:t>
            </a:r>
            <a:r>
              <a:rPr b="1" lang="en-US" sz="2800" spc="-1" strike="noStrike">
                <a:solidFill>
                  <a:srgbClr val="0d0d0d"/>
                </a:solidFill>
                <a:latin typeface="Times New Roman"/>
              </a:rPr>
              <a:t>Aim:</a:t>
            </a:r>
            <a:r>
              <a:rPr b="0" lang="en-US" sz="2800" spc="-1" strike="noStrike">
                <a:solidFill>
                  <a:srgbClr val="0d0d0d"/>
                </a:solidFill>
                <a:latin typeface="Times New Roman"/>
              </a:rPr>
              <a:t> Revolutionize freelancing in Nepal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d0d0d"/>
                </a:solidFill>
                <a:latin typeface="Times New Roman"/>
              </a:rPr>
              <a:t>3. </a:t>
            </a:r>
            <a:r>
              <a:rPr b="1" lang="en-US" sz="2800" spc="-1" strike="noStrike">
                <a:solidFill>
                  <a:srgbClr val="0d0d0d"/>
                </a:solidFill>
                <a:latin typeface="Times New Roman"/>
              </a:rPr>
              <a:t>Purpose:</a:t>
            </a:r>
            <a:r>
              <a:rPr b="0" lang="en-US" sz="2800" spc="-1" strike="noStrike">
                <a:solidFill>
                  <a:srgbClr val="0d0d0d"/>
                </a:solidFill>
                <a:latin typeface="Times New Roman"/>
              </a:rPr>
              <a:t> Address challenges for service providers and Job seekers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d0d0d"/>
                </a:solidFill>
                <a:latin typeface="Times New Roman"/>
              </a:rPr>
              <a:t>4. </a:t>
            </a:r>
            <a:r>
              <a:rPr b="1" lang="en-US" sz="2800" spc="-1" strike="noStrike">
                <a:solidFill>
                  <a:srgbClr val="0d0d0d"/>
                </a:solidFill>
                <a:latin typeface="Times New Roman"/>
              </a:rPr>
              <a:t>Key Feature:</a:t>
            </a:r>
            <a:r>
              <a:rPr b="0" lang="en-US" sz="2800" spc="-1" strike="noStrike">
                <a:solidFill>
                  <a:srgbClr val="0d0d0d"/>
                </a:solidFill>
                <a:latin typeface="Times New Roman"/>
              </a:rPr>
              <a:t> User-friendly platform offering diverse services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Rectangles 30"/>
          <p:cNvSpPr/>
          <p:nvPr/>
        </p:nvSpPr>
        <p:spPr>
          <a:xfrm>
            <a:off x="11412720" y="6390000"/>
            <a:ext cx="4492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58;p26"/>
          <p:cNvSpPr/>
          <p:nvPr/>
        </p:nvSpPr>
        <p:spPr>
          <a:xfrm>
            <a:off x="0" y="0"/>
            <a:ext cx="12213720" cy="3311640"/>
          </a:xfrm>
          <a:prstGeom prst="rect">
            <a:avLst/>
          </a:prstGeom>
          <a:gradFill rotWithShape="0"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15440" y="293400"/>
            <a:ext cx="11359800" cy="13485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t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Times New Roman"/>
              </a:rPr>
              <a:t>TEAM APParatus: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None/>
              <a:tabLst>
                <a:tab algn="l" pos="0"/>
              </a:tabLst>
            </a:pP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Google Shape;160;p26"/>
          <p:cNvSpPr/>
          <p:nvPr/>
        </p:nvSpPr>
        <p:spPr>
          <a:xfrm>
            <a:off x="9631800" y="2148120"/>
            <a:ext cx="2239200" cy="21909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8" name="Google Shape;161;p26"/>
          <p:cNvSpPr/>
          <p:nvPr/>
        </p:nvSpPr>
        <p:spPr>
          <a:xfrm>
            <a:off x="3417120" y="2148480"/>
            <a:ext cx="2191320" cy="21909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9" name="Google Shape;162;p26"/>
          <p:cNvSpPr/>
          <p:nvPr/>
        </p:nvSpPr>
        <p:spPr>
          <a:xfrm>
            <a:off x="6502320" y="2097360"/>
            <a:ext cx="2292840" cy="229284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9117720" y="4218120"/>
            <a:ext cx="3072960" cy="77040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b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accent1"/>
                </a:solidFill>
                <a:latin typeface="Times New Roman"/>
              </a:rPr>
              <a:t>Sandesh Khatiwada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9690120" y="4844880"/>
            <a:ext cx="2235240" cy="15375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t">
            <a:noAutofit/>
          </a:bodyPr>
          <a:p>
            <a:pPr indent="0" algn="ctr">
              <a:lnSpc>
                <a:spcPct val="9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2"/>
                </a:solidFill>
                <a:latin typeface="Calibri"/>
              </a:rPr>
              <a:t>Backend Development,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2"/>
                </a:solidFill>
                <a:latin typeface="Calibri"/>
              </a:rPr>
              <a:t> </a:t>
            </a:r>
            <a:r>
              <a:rPr b="0" lang="en-GB" sz="1600" spc="-1" strike="noStrike">
                <a:solidFill>
                  <a:schemeClr val="dk2"/>
                </a:solidFill>
                <a:latin typeface="Calibri"/>
              </a:rPr>
              <a:t>API and Libraries Integration,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2"/>
                </a:solidFill>
                <a:latin typeface="Calibri"/>
              </a:rPr>
              <a:t>Documentation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title"/>
          </p:nvPr>
        </p:nvSpPr>
        <p:spPr>
          <a:xfrm>
            <a:off x="3389040" y="4218480"/>
            <a:ext cx="2277360" cy="77040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b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accent1"/>
                </a:solidFill>
                <a:latin typeface="Times New Roman"/>
              </a:rPr>
              <a:t>Abhinab Khanal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title"/>
          </p:nvPr>
        </p:nvSpPr>
        <p:spPr>
          <a:xfrm>
            <a:off x="6330600" y="4218120"/>
            <a:ext cx="2695320" cy="77040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b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accent1"/>
                </a:solidFill>
                <a:latin typeface="Times New Roman"/>
              </a:rPr>
              <a:t>Raaz Gupta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/>
          </p:nvPr>
        </p:nvSpPr>
        <p:spPr>
          <a:xfrm>
            <a:off x="3205440" y="4840200"/>
            <a:ext cx="2737440" cy="166644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t">
            <a:noAutofit/>
          </a:bodyPr>
          <a:p>
            <a:pPr indent="0" algn="ctr">
              <a:lnSpc>
                <a:spcPct val="9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Recommendation System,</a:t>
            </a:r>
            <a:br>
              <a:rPr sz="1600"/>
            </a:br>
            <a:br>
              <a:rPr sz="1600"/>
            </a:b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Front-end Development,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Documentation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/>
          </p:nvPr>
        </p:nvSpPr>
        <p:spPr>
          <a:xfrm>
            <a:off x="6616080" y="4844880"/>
            <a:ext cx="2122920" cy="15375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t">
            <a:noAutofit/>
          </a:bodyPr>
          <a:p>
            <a:pPr indent="0" algn="ctr">
              <a:lnSpc>
                <a:spcPct val="9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Front-end Development,</a:t>
            </a:r>
            <a:br>
              <a:rPr sz="1600"/>
            </a:br>
            <a:br>
              <a:rPr sz="1600"/>
            </a:b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API Integration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Documentation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8"/>
          <p:cNvSpPr>
            <a:spLocks noGrp="1"/>
          </p:cNvSpPr>
          <p:nvPr>
            <p:ph type="title"/>
          </p:nvPr>
        </p:nvSpPr>
        <p:spPr>
          <a:xfrm>
            <a:off x="15902640" y="4063680"/>
            <a:ext cx="2695320" cy="77040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b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9"/>
          <p:cNvSpPr>
            <a:spLocks noGrp="1"/>
          </p:cNvSpPr>
          <p:nvPr>
            <p:ph/>
          </p:nvPr>
        </p:nvSpPr>
        <p:spPr>
          <a:xfrm>
            <a:off x="15886440" y="4763160"/>
            <a:ext cx="2695320" cy="153720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icture 1"/>
          <p:cNvSpPr/>
          <p:nvPr/>
        </p:nvSpPr>
        <p:spPr>
          <a:xfrm>
            <a:off x="291960" y="2148120"/>
            <a:ext cx="2206800" cy="222264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9" name="Text Box 2"/>
          <p:cNvSpPr/>
          <p:nvPr/>
        </p:nvSpPr>
        <p:spPr>
          <a:xfrm>
            <a:off x="291960" y="4384800"/>
            <a:ext cx="2684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accent1"/>
                </a:solidFill>
                <a:latin typeface="Times New Roman"/>
                <a:ea typeface="DejaVu Sans"/>
              </a:rPr>
              <a:t>Aayusha Regmi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 Box 4"/>
          <p:cNvSpPr/>
          <p:nvPr/>
        </p:nvSpPr>
        <p:spPr>
          <a:xfrm>
            <a:off x="414720" y="4941000"/>
            <a:ext cx="2310480" cy="86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80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  <a:ea typeface="DejaVu Sans"/>
              </a:rPr>
              <a:t>Front-end Development,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  <a:ea typeface="DejaVu Sans"/>
              </a:rPr>
              <a:t>UI/UX,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  <a:ea typeface="DejaVu Sans"/>
              </a:rPr>
              <a:t>Documentation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7bd3"/>
            </a:gs>
            <a:gs pos="100000">
              <a:srgbClr val="03437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 Box 3"/>
          <p:cNvSpPr/>
          <p:nvPr/>
        </p:nvSpPr>
        <p:spPr>
          <a:xfrm>
            <a:off x="3529800" y="2872800"/>
            <a:ext cx="4913280" cy="7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THANK YOU !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B99955-B9CD-47EC-9337-15781DB28ADB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imes New Roman"/>
              </a:rPr>
              <a:t>STATEMENT OF PROBLEMS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s 30"/>
          <p:cNvSpPr/>
          <p:nvPr/>
        </p:nvSpPr>
        <p:spPr>
          <a:xfrm>
            <a:off x="11412720" y="6390000"/>
            <a:ext cx="4492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Box 6"/>
          <p:cNvSpPr/>
          <p:nvPr/>
        </p:nvSpPr>
        <p:spPr>
          <a:xfrm>
            <a:off x="585360" y="1186920"/>
            <a:ext cx="5300640" cy="439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Challenges in Freelance Market: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Difficulty in accessing suitable freelance opportunities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Inefficiencies in traditional job search methods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Box 7"/>
          <p:cNvSpPr/>
          <p:nvPr/>
        </p:nvSpPr>
        <p:spPr>
          <a:xfrm>
            <a:off x="6481440" y="1186920"/>
            <a:ext cx="5502960" cy="439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Urban Demand: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High demand in cities like Kathmandu, Pokhara, and Biratnagar.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Limited platforms for specific local jobs like carpentry and cleaning.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200" spc="-1" strike="noStrike">
                <a:solidFill>
                  <a:srgbClr val="0070c0"/>
                </a:solidFill>
                <a:latin typeface="Times New Roman"/>
              </a:rPr>
              <a:t>OBJECTIVE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Content Placeholder 2"/>
          <p:cNvSpPr/>
          <p:nvPr/>
        </p:nvSpPr>
        <p:spPr>
          <a:xfrm>
            <a:off x="223560" y="1322640"/>
            <a:ext cx="11824560" cy="447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>
              <a:lnSpc>
                <a:spcPct val="110000"/>
              </a:lnSpc>
              <a:spcAft>
                <a:spcPts val="7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develop an inclusive web application that caters to the requirements of Nepali freelance landscape.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spcAft>
                <a:spcPts val="799"/>
              </a:spcAft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10000"/>
              </a:lnSpc>
              <a:spcAft>
                <a:spcPts val="799"/>
              </a:spcAft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facilitate direct communication between freelancers and clients.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spcAft>
                <a:spcPts val="799"/>
              </a:spcAft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10000"/>
              </a:lnSpc>
              <a:spcAft>
                <a:spcPts val="799"/>
              </a:spcAft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facilitate the payment process, through an integrated online payment     system.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Rectangles 30"/>
          <p:cNvSpPr/>
          <p:nvPr/>
        </p:nvSpPr>
        <p:spPr>
          <a:xfrm>
            <a:off x="11412720" y="6390000"/>
            <a:ext cx="4492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Box 7"/>
          <p:cNvSpPr/>
          <p:nvPr/>
        </p:nvSpPr>
        <p:spPr>
          <a:xfrm>
            <a:off x="3650760" y="295200"/>
            <a:ext cx="4062960" cy="36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/>
          </p:nvPr>
        </p:nvSpPr>
        <p:spPr>
          <a:xfrm>
            <a:off x="427320" y="774720"/>
            <a:ext cx="11433960" cy="539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             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Tw Cen MT"/>
              </a:rPr>
              <a:t>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Aft>
                <a:spcPts val="799"/>
              </a:spcAft>
              <a:buClr>
                <a:srgbClr val="000000"/>
              </a:buClr>
              <a:buFont typeface="Wingdings" charset="2"/>
              <a:buChar char=""/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Times New Roman"/>
              </a:rPr>
              <a:t>Guru.com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:      Lacks certain local job categories.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Aft>
                <a:spcPts val="799"/>
              </a:spcAft>
              <a:buClr>
                <a:srgbClr val="000000"/>
              </a:buClr>
              <a:buFont typeface="Wingdings" charset="2"/>
              <a:buChar char=""/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Times New Roman"/>
              </a:rPr>
              <a:t>Sriyog.com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:    Complex registration, no recommendation system.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Aft>
                <a:spcPts val="799"/>
              </a:spcAft>
              <a:buClr>
                <a:srgbClr val="000000"/>
              </a:buClr>
              <a:buFont typeface="Wingdings" charset="2"/>
              <a:buChar char=""/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Times New Roman"/>
              </a:rPr>
              <a:t>Upwork.com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:  Focuses on high-skill jobs, not suitable for local low-skill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                          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jobs.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Aft>
                <a:spcPts val="799"/>
              </a:spcAft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Our Solution:  Incorporates low-skill jobs, easy registration,                  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                         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recommendation system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Rectangles 30"/>
          <p:cNvSpPr/>
          <p:nvPr/>
        </p:nvSpPr>
        <p:spPr>
          <a:xfrm>
            <a:off x="11412720" y="6390000"/>
            <a:ext cx="4492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imes New Roman"/>
              </a:rPr>
              <a:t>LITERATURE REVIEW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Box 4"/>
          <p:cNvSpPr/>
          <p:nvPr/>
        </p:nvSpPr>
        <p:spPr>
          <a:xfrm>
            <a:off x="3213720" y="404640"/>
            <a:ext cx="4062960" cy="36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imes New Roman"/>
              </a:rPr>
              <a:t>PROPOSED DELIVERABLES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Rectangles 30"/>
          <p:cNvSpPr/>
          <p:nvPr/>
        </p:nvSpPr>
        <p:spPr>
          <a:xfrm>
            <a:off x="11412720" y="6390000"/>
            <a:ext cx="4492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5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Box 5"/>
          <p:cNvSpPr/>
          <p:nvPr/>
        </p:nvSpPr>
        <p:spPr>
          <a:xfrm>
            <a:off x="749880" y="1152360"/>
            <a:ext cx="10839600" cy="47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Effortless job announcements and bookings.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Integrated chat system for communication.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Secure Online Payment Integration.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Recommendation System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Client rating system for trust.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Flexible, responsive web app.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200" spc="-1" strike="noStrike">
                <a:solidFill>
                  <a:srgbClr val="0070c0"/>
                </a:solidFill>
                <a:latin typeface="Times New Roman"/>
              </a:rPr>
              <a:t>METHODOLOGY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Box 19"/>
          <p:cNvSpPr/>
          <p:nvPr/>
        </p:nvSpPr>
        <p:spPr>
          <a:xfrm>
            <a:off x="556920" y="4933440"/>
            <a:ext cx="11363040" cy="151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incremental model suits our project well as it allows for continuous feedback integration, ensuring that each iteration enhances the system's functionality and addresses evolving user needs effectively.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Content Placeholder 2" descr="Incrementalmodel"/>
          <p:cNvPicPr/>
          <p:nvPr/>
        </p:nvPicPr>
        <p:blipFill>
          <a:blip r:embed="rId1"/>
          <a:stretch/>
        </p:blipFill>
        <p:spPr>
          <a:xfrm>
            <a:off x="1577880" y="914400"/>
            <a:ext cx="9230400" cy="3807720"/>
          </a:xfrm>
          <a:prstGeom prst="rect">
            <a:avLst/>
          </a:prstGeom>
          <a:ln w="0">
            <a:noFill/>
          </a:ln>
        </p:spPr>
      </p:pic>
      <p:sp>
        <p:nvSpPr>
          <p:cNvPr id="126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Rectangles 30"/>
          <p:cNvSpPr/>
          <p:nvPr/>
        </p:nvSpPr>
        <p:spPr>
          <a:xfrm>
            <a:off x="11412720" y="6390000"/>
            <a:ext cx="4492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6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imes New Roman"/>
              </a:rPr>
              <a:t>USE CASE DIAGRAM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Rectangles 30"/>
          <p:cNvSpPr/>
          <p:nvPr/>
        </p:nvSpPr>
        <p:spPr>
          <a:xfrm>
            <a:off x="11412720" y="6390000"/>
            <a:ext cx="4492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7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Content Placeholder 2" descr="finalUCD"/>
          <p:cNvPicPr/>
          <p:nvPr/>
        </p:nvPicPr>
        <p:blipFill>
          <a:blip r:embed="rId1"/>
          <a:stretch/>
        </p:blipFill>
        <p:spPr>
          <a:xfrm>
            <a:off x="979200" y="838800"/>
            <a:ext cx="9811080" cy="555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50960" y="190080"/>
            <a:ext cx="11111040" cy="5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70c0"/>
                </a:solidFill>
                <a:latin typeface="Times New Roman"/>
              </a:rPr>
              <a:t>ER DIAGRAM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Rectangle 10"/>
          <p:cNvSpPr/>
          <p:nvPr/>
        </p:nvSpPr>
        <p:spPr>
          <a:xfrm>
            <a:off x="0" y="6379200"/>
            <a:ext cx="12190320" cy="477720"/>
          </a:xfrm>
          <a:prstGeom prst="rect">
            <a:avLst/>
          </a:prstGeom>
          <a:gradFill rotWithShape="0">
            <a:gsLst>
              <a:gs pos="0">
                <a:srgbClr val="007bd3">
                  <a:alpha val="98039"/>
                </a:srgb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A  Mid-Term Presentation by Team APParatus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Rectangles 30"/>
          <p:cNvSpPr/>
          <p:nvPr/>
        </p:nvSpPr>
        <p:spPr>
          <a:xfrm>
            <a:off x="11412720" y="6390000"/>
            <a:ext cx="449280" cy="466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Calibri"/>
                <a:ea typeface="DejaVu Sans"/>
              </a:rPr>
              <a:t>8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Content Placeholder 3" descr="ERD.drawio"/>
          <p:cNvPicPr/>
          <p:nvPr/>
        </p:nvPicPr>
        <p:blipFill>
          <a:blip r:embed="rId1"/>
          <a:stretch/>
        </p:blipFill>
        <p:spPr>
          <a:xfrm>
            <a:off x="273600" y="845280"/>
            <a:ext cx="11643480" cy="536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LibreOffice/7.5.5.2$Linux_X86_64 LibreOffice_project/50$Build-2</Application>
  <AppVersion>15.0000</AppVersion>
  <Words>3667</Words>
  <Paragraphs>266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2019-03-30T04:07:00Z</dcterms:created>
  <dc:creator>author</dc:creator>
  <dc:description/>
  <dc:language>en-US</dc:language>
  <cp:lastModifiedBy/>
  <cp:lastPrinted>2021-02-01T08:02:00Z</cp:lastPrinted>
  <dcterms:modified xsi:type="dcterms:W3CDTF">2024-06-14T18:55:31Z</dcterms:modified>
  <cp:revision>2814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F3E50851043F40FC8F259D2E34BE615D_13</vt:lpwstr>
  </property>
  <property fmtid="{D5CDD505-2E9C-101B-9397-08002B2CF9AE}" pid="3" name="KSOProductBuildVer">
    <vt:lpwstr>1033-12.2.0.13472</vt:lpwstr>
  </property>
  <property fmtid="{D5CDD505-2E9C-101B-9397-08002B2CF9AE}" pid="4" name="Notes">
    <vt:i4>9</vt:i4>
  </property>
  <property fmtid="{D5CDD505-2E9C-101B-9397-08002B2CF9AE}" pid="5" name="PresentationFormat">
    <vt:lpwstr>Custom</vt:lpwstr>
  </property>
  <property fmtid="{D5CDD505-2E9C-101B-9397-08002B2CF9AE}" pid="6" name="Slides">
    <vt:i4>21</vt:i4>
  </property>
</Properties>
</file>